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g" ContentType="image/jpeg"/>
  <Default Extension="png" ContentType="image/png"/>
  <Override PartName="/docProps/app.xml" ContentType="application/vnd.openxmlformats-officedocument.extended-properties+xml"/>
  <Override PartName="/ppt/slideLayouts/slideLayout1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</p:sldIdLst>
  <p:sldSz cx="9144000" cy="6858000" type="screen4x3"/>
  <p:notesSz cx="7315200" cy="96012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04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00000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27" autoAdjust="0"/>
    <p:restoredTop sz="93621" autoAdjust="0"/>
  </p:normalViewPr>
  <p:slideViewPr>
    <p:cSldViewPr>
      <p:cViewPr varScale="1">
        <p:scale>
          <a:sx n="104" d="100"/>
          <a:sy n="104" d="100"/>
        </p:scale>
        <p:origin x="1704" y="108"/>
      </p:cViewPr>
      <p:guideLst>
        <p:guide orient="horz" pos="2304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?>
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5" Type="http://schemas.openxmlformats.org/officeDocument/2006/relationships/theme" Target="theme/theme1.xml" /><Relationship Id="rId54" Type="http://schemas.openxmlformats.org/officeDocument/2006/relationships/viewProps" Target="viewProps.xml" /><Relationship Id="rId1" Type="http://schemas.openxmlformats.org/officeDocument/2006/relationships/slideMaster" Target="slideMasters/slideMaster1.xml" /><Relationship Id="rId53" Type="http://schemas.openxmlformats.org/officeDocument/2006/relationships/presProps" Target="presProps.xml" /><Relationship Id="rId56" Type="http://schemas.openxmlformats.org/officeDocument/2006/relationships/tableStyles" Target="tableStyles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6-24-2014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Page </a:t>
            </a:r>
            <a:fld id="{C6D9AF4F-8B83-4CF9-B9BC-6797249DF4FC}" type="slidenum">
              <a:rPr lang="en-US"/>
              <a:pPr>
                <a:defRPr/>
              </a:pPr>
              <a:t>‹#›</a:t>
            </a:fld>
            <a:r>
              <a:rPr lang="en-US"/>
              <a:t> </a:t>
            </a:r>
            <a:r>
              <a:rPr lang="en-US" sz="1400"/>
              <a:t>  </a:t>
            </a:r>
          </a:p>
        </p:txBody>
      </p:sp>
    </p:spTree>
  </p:cSld>
  <p:clrMapOvr>
    <a:masterClrMapping/>
  </p:clrMapOvr>
  <p:transition spd="slow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6-24-2014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Page </a:t>
            </a:r>
            <a:fld id="{D170DAC2-FADD-411F-94E6-3F62BD7EAA78}" type="slidenum">
              <a:rPr lang="en-US"/>
              <a:pPr>
                <a:defRPr/>
              </a:pPr>
              <a:t>‹#›</a:t>
            </a:fld>
            <a:r>
              <a:rPr lang="en-US"/>
              <a:t> </a:t>
            </a:r>
            <a:r>
              <a:rPr lang="en-US" sz="1400" smtClean="0"/>
              <a:t>  </a:t>
            </a:r>
            <a:endParaRPr lang="en-US" sz="1400"/>
          </a:p>
        </p:txBody>
      </p:sp>
    </p:spTree>
  </p:cSld>
  <p:clrMapOvr>
    <a:masterClrMapping/>
  </p:clrMapOvr>
  <p:transition spd="slow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6-24-2014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Page </a:t>
            </a:r>
            <a:fld id="{155F5158-DF49-4522-9E30-058E5CA91374}" type="slidenum">
              <a:rPr lang="en-US"/>
              <a:pPr>
                <a:defRPr/>
              </a:pPr>
              <a:t>‹#›</a:t>
            </a:fld>
            <a:r>
              <a:rPr lang="en-US"/>
              <a:t> </a:t>
            </a:r>
            <a:r>
              <a:rPr lang="en-US" sz="1400" smtClean="0"/>
              <a:t>  </a:t>
            </a:r>
            <a:endParaRPr lang="en-US" sz="1400"/>
          </a:p>
        </p:txBody>
      </p:sp>
    </p:spTree>
  </p:cSld>
  <p:clrMapOvr>
    <a:masterClrMapping/>
  </p:clrMapOvr>
  <p:transition spd="slow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6-24-2014</a:t>
            </a: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Page </a:t>
            </a:r>
            <a:fld id="{11948D9E-673B-4494-808F-F6617CBAA3B1}" type="slidenum">
              <a:rPr lang="en-US"/>
              <a:pPr>
                <a:defRPr/>
              </a:pPr>
              <a:t>‹#›</a:t>
            </a:fld>
            <a:r>
              <a:rPr lang="en-US"/>
              <a:t> </a:t>
            </a:r>
            <a:r>
              <a:rPr lang="en-US" sz="1400" smtClean="0"/>
              <a:t>  </a:t>
            </a:r>
            <a:endParaRPr lang="en-US" sz="1400"/>
          </a:p>
        </p:txBody>
      </p:sp>
    </p:spTree>
  </p:cSld>
  <p:clrMapOvr>
    <a:masterClrMapping/>
  </p:clrMapOvr>
  <p:transition spd="slow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85800" y="1981200"/>
            <a:ext cx="7772400" cy="4114800"/>
          </a:xfrm>
        </p:spPr>
        <p:txBody>
          <a:bodyPr/>
          <a:lstStyle/>
          <a:p>
            <a:pPr lvl="0"/>
            <a:endParaRPr lang="en-US" noProof="0" smtClean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6-24-2014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Page </a:t>
            </a:r>
            <a:fld id="{C7FA4994-3E26-4F47-9A0C-68996DA12BD2}" type="slidenum">
              <a:rPr lang="en-US"/>
              <a:pPr>
                <a:defRPr/>
              </a:pPr>
              <a:t>‹#›</a:t>
            </a:fld>
            <a:r>
              <a:rPr lang="en-US"/>
              <a:t> </a:t>
            </a:r>
            <a:r>
              <a:rPr lang="en-US" sz="1400"/>
              <a:t>  </a:t>
            </a:r>
          </a:p>
        </p:txBody>
      </p:sp>
    </p:spTree>
  </p:cSld>
  <p:clrMapOvr>
    <a:masterClrMapping/>
  </p:clrMapOvr>
  <p:transition spd="slow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3716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981200"/>
            <a:ext cx="4038600" cy="3886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981200"/>
            <a:ext cx="4038600" cy="18669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4000500"/>
            <a:ext cx="4038600" cy="18669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Rectangle 2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3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724C7A8-6AA2-4DC1-A002-4C317C016BE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8" name="Rectangle 16"/>
          <p:cNvSpPr>
            <a:spLocks noGrp="1" noChangeArrowheads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6-24-2014</a:t>
            </a:r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sz="1400" dirty="0"/>
          </a:p>
        </p:txBody>
      </p:sp>
    </p:spTree>
  </p:cSld>
  <p:clrMapOvr>
    <a:masterClrMapping/>
  </p:clrMapOvr>
  <p:transition spd="slow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6-24-2014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Page </a:t>
            </a:r>
            <a:fld id="{78D34A47-BAFD-46DC-8452-3E2DC5815528}" type="slidenum">
              <a:rPr lang="en-US"/>
              <a:pPr>
                <a:defRPr/>
              </a:pPr>
              <a:t>‹#›</a:t>
            </a:fld>
            <a:r>
              <a:rPr lang="en-US"/>
              <a:t> </a:t>
            </a:r>
            <a:r>
              <a:rPr lang="en-US" sz="1400" smtClean="0"/>
              <a:t>  </a:t>
            </a:r>
            <a:endParaRPr lang="en-US" sz="1400"/>
          </a:p>
        </p:txBody>
      </p:sp>
    </p:spTree>
  </p:cSld>
  <p:clrMapOvr>
    <a:masterClrMapping/>
  </p:clrMapOvr>
  <p:transition spd="slow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914400" y="6553200"/>
            <a:ext cx="1905000" cy="3048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6-24-2014</a:t>
            </a: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429000" y="6553200"/>
            <a:ext cx="2895600" cy="3048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010400" y="6553200"/>
            <a:ext cx="1905000" cy="3048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Page </a:t>
            </a:r>
            <a:fld id="{8BF3B301-075E-42D1-A5E4-E0B2B33B308C}" type="slidenum">
              <a:rPr lang="en-US"/>
              <a:pPr>
                <a:defRPr/>
              </a:pPr>
              <a:t>‹#›</a:t>
            </a:fld>
            <a:r>
              <a:rPr lang="en-US"/>
              <a:t> </a:t>
            </a:r>
            <a:r>
              <a:rPr lang="en-US" sz="1400" smtClean="0"/>
              <a:t>  </a:t>
            </a:r>
            <a:endParaRPr lang="en-US" sz="1400"/>
          </a:p>
        </p:txBody>
      </p:sp>
    </p:spTree>
  </p:cSld>
  <p:clrMapOvr>
    <a:masterClrMapping/>
  </p:clrMapOvr>
  <p:transition spd="slow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6-24-2014</a:t>
            </a: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Page </a:t>
            </a:r>
            <a:fld id="{FCACC434-E7E5-418E-B001-E82581AC3B19}" type="slidenum">
              <a:rPr lang="en-US"/>
              <a:pPr>
                <a:defRPr/>
              </a:pPr>
              <a:t>‹#›</a:t>
            </a:fld>
            <a:r>
              <a:rPr lang="en-US"/>
              <a:t> </a:t>
            </a:r>
            <a:r>
              <a:rPr lang="en-US" sz="1400" smtClean="0"/>
              <a:t>  </a:t>
            </a:r>
            <a:endParaRPr lang="en-US" sz="1400"/>
          </a:p>
        </p:txBody>
      </p:sp>
    </p:spTree>
  </p:cSld>
  <p:clrMapOvr>
    <a:masterClrMapping/>
  </p:clrMapOvr>
  <p:transition spd="slow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6-24-2014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Page </a:t>
            </a:r>
            <a:fld id="{44E433D6-4257-4996-A91D-048EB2CF82FB}" type="slidenum">
              <a:rPr lang="en-US"/>
              <a:pPr>
                <a:defRPr/>
              </a:pPr>
              <a:t>‹#›</a:t>
            </a:fld>
            <a:r>
              <a:rPr lang="en-US"/>
              <a:t> </a:t>
            </a:r>
            <a:r>
              <a:rPr lang="en-US" sz="1400" smtClean="0"/>
              <a:t>  </a:t>
            </a:r>
            <a:endParaRPr lang="en-US" sz="1400"/>
          </a:p>
        </p:txBody>
      </p:sp>
    </p:spTree>
  </p:cSld>
  <p:clrMapOvr>
    <a:masterClrMapping/>
  </p:clrMapOvr>
  <p:transition spd="slow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6-24-2014</a:t>
            </a: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Page </a:t>
            </a:r>
            <a:fld id="{3C4801D1-C85D-4463-B8B7-0E473DAE03E6}" type="slidenum">
              <a:rPr lang="en-US"/>
              <a:pPr>
                <a:defRPr/>
              </a:pPr>
              <a:t>‹#›</a:t>
            </a:fld>
            <a:r>
              <a:rPr lang="en-US"/>
              <a:t> </a:t>
            </a:r>
            <a:r>
              <a:rPr lang="en-US" sz="1400" smtClean="0"/>
              <a:t>  </a:t>
            </a:r>
            <a:endParaRPr lang="en-US" sz="1400"/>
          </a:p>
        </p:txBody>
      </p:sp>
    </p:spTree>
  </p:cSld>
  <p:clrMapOvr>
    <a:masterClrMapping/>
  </p:clrMapOvr>
  <p:transition spd="slow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6-24-2014</a:t>
            </a: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Page </a:t>
            </a:r>
            <a:fld id="{DB77ACCC-4451-4349-9B05-44B2C941973E}" type="slidenum">
              <a:rPr lang="en-US"/>
              <a:pPr>
                <a:defRPr/>
              </a:pPr>
              <a:t>‹#›</a:t>
            </a:fld>
            <a:r>
              <a:rPr lang="en-US"/>
              <a:t> </a:t>
            </a:r>
            <a:r>
              <a:rPr lang="en-US" sz="1400" smtClean="0"/>
              <a:t>  </a:t>
            </a:r>
            <a:endParaRPr lang="en-US" sz="1400"/>
          </a:p>
        </p:txBody>
      </p:sp>
    </p:spTree>
  </p:cSld>
  <p:clrMapOvr>
    <a:masterClrMapping/>
  </p:clrMapOvr>
  <p:transition spd="slow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6-24-2014</a:t>
            </a: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Page </a:t>
            </a:r>
            <a:fld id="{40536AB5-172A-4DF1-A4A6-2A4FA0632A05}" type="slidenum">
              <a:rPr lang="en-US"/>
              <a:pPr>
                <a:defRPr/>
              </a:pPr>
              <a:t>‹#›</a:t>
            </a:fld>
            <a:r>
              <a:rPr lang="en-US"/>
              <a:t> </a:t>
            </a:r>
            <a:r>
              <a:rPr lang="en-US" sz="1400" smtClean="0"/>
              <a:t>  </a:t>
            </a:r>
            <a:endParaRPr lang="en-US" sz="1400"/>
          </a:p>
        </p:txBody>
      </p:sp>
    </p:spTree>
  </p:cSld>
  <p:clrMapOvr>
    <a:masterClrMapping/>
  </p:clrMapOvr>
  <p:transition spd="slow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000"/>
            </a:lvl1pPr>
          </a:lstStyle>
          <a:p>
            <a:pPr>
              <a:defRPr/>
            </a:pPr>
            <a:r>
              <a:rPr lang="en-US" smtClean="0"/>
              <a:t>6-24-2014</a:t>
            </a: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defRPr sz="1000" b="1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1" name="Text Box 7"/>
          <p:cNvSpPr txBox="1">
            <a:spLocks noChangeArrowheads="1"/>
          </p:cNvSpPr>
          <p:nvPr/>
        </p:nvSpPr>
        <p:spPr bwMode="auto">
          <a:xfrm>
            <a:off x="381000" y="609600"/>
            <a:ext cx="184150" cy="5386388"/>
          </a:xfrm>
          <a:prstGeom prst="rect">
            <a:avLst/>
          </a:prstGeom>
          <a:solidFill>
            <a:srgbClr val="800000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  <a:defRPr/>
            </a:pPr>
            <a:endParaRPr lang="en-US"/>
          </a:p>
          <a:p>
            <a:pPr eaLnBrk="0" hangingPunct="0">
              <a:spcBef>
                <a:spcPct val="50000"/>
              </a:spcBef>
              <a:defRPr/>
            </a:pPr>
            <a:endParaRPr lang="en-US"/>
          </a:p>
          <a:p>
            <a:pPr eaLnBrk="0" hangingPunct="0">
              <a:spcBef>
                <a:spcPct val="50000"/>
              </a:spcBef>
              <a:defRPr/>
            </a:pPr>
            <a:endParaRPr lang="en-US"/>
          </a:p>
          <a:p>
            <a:pPr eaLnBrk="0" hangingPunct="0">
              <a:spcBef>
                <a:spcPct val="50000"/>
              </a:spcBef>
              <a:defRPr/>
            </a:pPr>
            <a:endParaRPr lang="en-US"/>
          </a:p>
          <a:p>
            <a:pPr eaLnBrk="0" hangingPunct="0">
              <a:spcBef>
                <a:spcPct val="50000"/>
              </a:spcBef>
              <a:defRPr/>
            </a:pPr>
            <a:endParaRPr lang="en-US"/>
          </a:p>
          <a:p>
            <a:pPr eaLnBrk="0" hangingPunct="0">
              <a:spcBef>
                <a:spcPct val="50000"/>
              </a:spcBef>
              <a:defRPr/>
            </a:pPr>
            <a:endParaRPr lang="en-US"/>
          </a:p>
          <a:p>
            <a:pPr eaLnBrk="0" hangingPunct="0">
              <a:spcBef>
                <a:spcPct val="50000"/>
              </a:spcBef>
              <a:defRPr/>
            </a:pPr>
            <a:endParaRPr lang="en-US"/>
          </a:p>
          <a:p>
            <a:pPr eaLnBrk="0" hangingPunct="0">
              <a:spcBef>
                <a:spcPct val="50000"/>
              </a:spcBef>
              <a:defRPr/>
            </a:pPr>
            <a:endParaRPr lang="en-US"/>
          </a:p>
          <a:p>
            <a:pPr eaLnBrk="0" hangingPunct="0">
              <a:spcBef>
                <a:spcPct val="50000"/>
              </a:spcBef>
              <a:defRPr/>
            </a:pPr>
            <a:endParaRPr lang="en-US"/>
          </a:p>
          <a:p>
            <a:pPr eaLnBrk="0" hangingPunct="0">
              <a:spcBef>
                <a:spcPct val="50000"/>
              </a:spcBef>
              <a:defRPr/>
            </a:pPr>
            <a:endParaRPr lang="en-US"/>
          </a:p>
        </p:txBody>
      </p:sp>
      <p:pic>
        <p:nvPicPr>
          <p:cNvPr id="2" name="Picture 10"/>
          <p:cNvPicPr>
            <a:picLocks noChangeAspect="1" noChangeArrowheads="1"/>
          </p:cNvPicPr>
          <p:nvPr userDrawn="1"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254000" y="6076950"/>
            <a:ext cx="695325" cy="704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000" b="1"/>
            </a:lvl1pPr>
          </a:lstStyle>
          <a:p>
            <a:pPr>
              <a:defRPr/>
            </a:pPr>
            <a:r>
              <a:rPr lang="en-US"/>
              <a:t>Page </a:t>
            </a:r>
            <a:fld id="{DF9DF07A-B376-46C2-AB2D-45A27792F108}" type="slidenum">
              <a:rPr lang="en-US"/>
              <a:pPr>
                <a:defRPr/>
              </a:pPr>
              <a:t>‹#›</a:t>
            </a:fld>
            <a:r>
              <a:rPr lang="en-US"/>
              <a:t> of  9</a:t>
            </a:r>
            <a:r>
              <a:rPr lang="en-US" sz="1400"/>
              <a:t>  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445" r:id="rId1"/>
    <p:sldLayoutId id="2147486446" r:id="rId2"/>
    <p:sldLayoutId id="2147486447" r:id="rId3"/>
    <p:sldLayoutId id="2147486448" r:id="rId4"/>
    <p:sldLayoutId id="2147486449" r:id="rId5"/>
    <p:sldLayoutId id="2147486450" r:id="rId6"/>
    <p:sldLayoutId id="2147486451" r:id="rId7"/>
    <p:sldLayoutId id="2147486452" r:id="rId8"/>
    <p:sldLayoutId id="2147486453" r:id="rId9"/>
    <p:sldLayoutId id="2147486454" r:id="rId10"/>
    <p:sldLayoutId id="2147486455" r:id="rId11"/>
    <p:sldLayoutId id="2147486456" r:id="rId12"/>
    <p:sldLayoutId id="2147486457" r:id="rId13"/>
    <p:sldLayoutId id="2147486458" r:id="rId14"/>
  </p:sldLayoutIdLst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6" grpId="0"/>
    </p:bldLst>
  </p:timing>
  <p:hf hdr="0" ft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.jpg" />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.jpg" />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6.jpg" />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7.jpg" />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8.jpg" />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9.jpg" />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0.jpg" />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1.jpg" />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2.jpg" />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3.jpg" />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4.jpg" />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5.jpg" />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6.jpg" />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7.jpg" />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8.jpg" />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9.jpg" />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0.jpg" />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1.jpg" />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2.jpg" />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3.jpg" />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4.jpg" />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5.jpg" />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6.jpg" />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7.jpg" />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8.jpg" />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.jpg" />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9.jpg" />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0.jpg" />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.jp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lvl="0" marL="0" indent="0">
              <a:buNone/>
            </a:pPr>
            <a:r>
              <a:rPr/>
              <a:t>Academy,</a:t>
            </a:r>
            <a:r>
              <a:rPr/>
              <a:t> </a:t>
            </a:r>
            <a:r>
              <a:rPr/>
              <a:t>Fountain</a:t>
            </a:r>
            <a:r>
              <a:rPr/>
              <a:t> </a:t>
            </a:r>
            <a:r>
              <a:rPr/>
              <a:t>Park,</a:t>
            </a:r>
            <a:r>
              <a:rPr/>
              <a:t> </a:t>
            </a:r>
            <a:r>
              <a:rPr/>
              <a:t>Lewis</a:t>
            </a:r>
            <a:r>
              <a:rPr/>
              <a:t> </a:t>
            </a:r>
            <a:r>
              <a:rPr/>
              <a:t>Place</a:t>
            </a:r>
            <a:r>
              <a:rPr/>
              <a:t> </a:t>
            </a:r>
            <a:r>
              <a:rPr/>
              <a:t>Place,</a:t>
            </a:r>
            <a:r>
              <a:rPr/>
              <a:t> </a:t>
            </a:r>
            <a:r>
              <a:rPr/>
              <a:t>Vandeventer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pPr lvl="0" marL="0" indent="0">
              <a:buNone/>
            </a:pPr>
            <a:r>
              <a:rPr/>
              <a:t>Monthly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report:</a:t>
            </a:r>
            <a:r>
              <a:rPr/>
              <a:t> </a:t>
            </a:r>
            <a:r>
              <a:rPr/>
              <a:t>September</a:t>
            </a:r>
            <a:r>
              <a:rPr/>
              <a:t> </a:t>
            </a:r>
            <a:r>
              <a:rPr/>
              <a:t>2019</a:t>
            </a:r>
            <a:br/>
            <a:br/>
            <a:r>
              <a:rPr/>
              <a:t>Washington</a:t>
            </a:r>
            <a:r>
              <a:rPr/>
              <a:t> </a:t>
            </a:r>
            <a:r>
              <a:rPr/>
              <a:t>University</a:t>
            </a:r>
            <a:r>
              <a:rPr/>
              <a:t> </a:t>
            </a:r>
            <a:r>
              <a:rPr/>
              <a:t>Medical</a:t>
            </a:r>
            <a:r>
              <a:rPr/>
              <a:t> </a:t>
            </a:r>
            <a:r>
              <a:rPr/>
              <a:t>Center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(October</a:t>
            </a:r>
            <a:r>
              <a:rPr/>
              <a:t> </a:t>
            </a:r>
            <a:r>
              <a:rPr/>
              <a:t>15,</a:t>
            </a:r>
            <a:r>
              <a:rPr/>
              <a:t> </a:t>
            </a:r>
            <a:r>
              <a:rPr/>
              <a:t>2019)</a:t>
            </a:r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Summary</a:t>
            </a:r>
            <a:r>
              <a:rPr/>
              <a:t> </a:t>
            </a:r>
            <a:r>
              <a:rPr/>
              <a:t>Notes:</a:t>
            </a:r>
            <a:r>
              <a:rPr/>
              <a:t> </a:t>
            </a:r>
            <a:r>
              <a:rPr/>
              <a:t>Lewis</a:t>
            </a:r>
            <a:r>
              <a:rPr/>
              <a:t> </a:t>
            </a:r>
            <a:r>
              <a:rPr/>
              <a:t>Place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b="1"/>
              <a:t>13 total crimes in August 2019</a:t>
            </a:r>
          </a:p>
          <a:p>
            <a:pPr lvl="1"/>
            <a:r>
              <a:rPr b="1"/>
              <a:t>0% change compared to August 2018 (13 total crimes)</a:t>
            </a:r>
          </a:p>
          <a:p>
            <a:pPr lvl="1"/>
            <a:r>
              <a:rPr b="1"/>
              <a:t>6 crime(s) against persons in August 2019</a:t>
            </a:r>
          </a:p>
          <a:p>
            <a:pPr lvl="1"/>
            <a:r>
              <a:rPr b="1"/>
              <a:t>200% change compared to August 2018 (2 crimes against persons)</a:t>
            </a:r>
          </a:p>
          <a:p>
            <a:pPr lvl="1"/>
            <a:r>
              <a:rPr b="1"/>
              <a:t>95 total crimes in 2019</a:t>
            </a:r>
          </a:p>
          <a:p>
            <a:pPr lvl="1"/>
            <a:r>
              <a:rPr b="1"/>
              <a:t>6.74% change compared to this time in 2018 (89 total crimes)</a:t>
            </a:r>
          </a:p>
          <a:p>
            <a:pPr lvl="1"/>
            <a:r>
              <a:rPr b="1"/>
              <a:t>33 crime(s) against persons in 2019</a:t>
            </a:r>
          </a:p>
          <a:p>
            <a:pPr lvl="1"/>
            <a:r>
              <a:rPr b="1"/>
              <a:t>-5.71% change compared to this time in 2018 (35 crimes against persons)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Lewis</a:t>
            </a:r>
            <a:r>
              <a:rPr/>
              <a:t> </a:t>
            </a:r>
            <a:r>
              <a:rPr/>
              <a:t>Place:</a:t>
            </a:r>
            <a:r>
              <a:rPr/>
              <a:t> </a:t>
            </a:r>
            <a:r>
              <a:rPr/>
              <a:t>Year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Year</a:t>
            </a:r>
            <a:r>
              <a:rPr/>
              <a:t> </a:t>
            </a:r>
            <a:r>
              <a:rPr/>
              <a:t>Comparison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7303838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472234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09341"/>
                <a:gridCol w="509341"/>
                <a:gridCol w="478100"/>
                <a:gridCol w="509205"/>
                <a:gridCol w="509205"/>
                <a:gridCol w="571347"/>
              </a:tblGrid>
              <a:tr h="2886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Oct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Nov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Dec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1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17095090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472234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09341"/>
                <a:gridCol w="509341"/>
                <a:gridCol w="571347"/>
              </a:tblGrid>
              <a:tr h="2886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1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Lewis</a:t>
            </a:r>
            <a:r>
              <a:rPr/>
              <a:t> </a:t>
            </a:r>
            <a:r>
              <a:rPr/>
              <a:t>Place:</a:t>
            </a:r>
            <a:r>
              <a:rPr/>
              <a:t> </a:t>
            </a:r>
            <a:r>
              <a:rPr/>
              <a:t>Summary</a:t>
            </a:r>
            <a:r>
              <a:rPr/>
              <a:t> </a:t>
            </a:r>
            <a:r>
              <a:rPr/>
              <a:t>Tables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88764004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472234"/>
                <a:gridCol w="1394131"/>
              </a:tblGrid>
              <a:tr h="26258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1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781957479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5958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5969644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759206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Crimes Against Persons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FALSE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TRUE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0309188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Night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Lewis</a:t>
            </a:r>
            <a:r>
              <a:rPr/>
              <a:t> </a:t>
            </a:r>
            <a:r>
              <a:rPr/>
              <a:t>Place:</a:t>
            </a:r>
            <a:r>
              <a:rPr/>
              <a:t> </a:t>
            </a:r>
            <a:r>
              <a:rPr/>
              <a:t>Total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G:/Projects/Safety-Security/r-crime-mapping/results/2019/September/lp/lp_total_crimes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39900" y="0"/>
            <a:ext cx="56515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Vandeventer:</a:t>
            </a:r>
            <a:r>
              <a:rPr/>
              <a:t> </a:t>
            </a:r>
            <a:r>
              <a:rPr/>
              <a:t>Summary</a:t>
            </a:r>
            <a:r>
              <a:rPr/>
              <a:t> </a:t>
            </a:r>
            <a:r>
              <a:rPr/>
              <a:t>Notes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b="1"/>
              <a:t>21 total crimes in August 2019</a:t>
            </a:r>
          </a:p>
          <a:p>
            <a:pPr lvl="1"/>
            <a:r>
              <a:rPr b="1"/>
              <a:t>0% change compared to August 2018 (21 total crimes)</a:t>
            </a:r>
          </a:p>
          <a:p>
            <a:pPr lvl="1"/>
            <a:r>
              <a:rPr b="1"/>
              <a:t>2 crime(s) against persons in August 2019</a:t>
            </a:r>
          </a:p>
          <a:p>
            <a:pPr lvl="1"/>
            <a:r>
              <a:rPr b="1"/>
              <a:t>-75.0% change compared to August 2018 (8 crimes against persons)</a:t>
            </a:r>
          </a:p>
          <a:p>
            <a:pPr lvl="1"/>
            <a:r>
              <a:rPr b="1"/>
              <a:t>131 total crimes in 2019</a:t>
            </a:r>
          </a:p>
          <a:p>
            <a:pPr lvl="1"/>
            <a:r>
              <a:rPr b="1"/>
              <a:t>-13.8% change compared to this time in 2018 (152 total crimes)</a:t>
            </a:r>
          </a:p>
          <a:p>
            <a:pPr lvl="1"/>
            <a:r>
              <a:rPr b="1"/>
              <a:t>26 crime(s) against persons in 2019</a:t>
            </a:r>
          </a:p>
          <a:p>
            <a:pPr lvl="1"/>
            <a:r>
              <a:rPr b="1"/>
              <a:t>-25.7% change compared to this time in 2018 (35 crimes against persons)</a:t>
            </a:r>
          </a:p>
        </p:txBody>
      </p:sp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Vandeventer:</a:t>
            </a:r>
            <a:r>
              <a:rPr/>
              <a:t> </a:t>
            </a:r>
            <a:r>
              <a:rPr/>
              <a:t>Year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Year</a:t>
            </a:r>
            <a:r>
              <a:rPr/>
              <a:t> </a:t>
            </a:r>
            <a:r>
              <a:rPr/>
              <a:t>Comparison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719707115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472234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09341"/>
                <a:gridCol w="509341"/>
                <a:gridCol w="688059"/>
                <a:gridCol w="610364"/>
                <a:gridCol w="688059"/>
                <a:gridCol w="571347"/>
              </a:tblGrid>
              <a:tr h="2886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Oct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Nov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Dec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3.000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4.000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1.000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0.000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0.000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0.000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1.000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0.000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3.000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0.000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0.000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0.000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9.000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2.000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5.000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1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2.000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2.000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2.000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2.000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1.000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0.000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17.000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9.000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11.000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189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01807170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472234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09341"/>
                <a:gridCol w="509341"/>
                <a:gridCol w="571347"/>
              </a:tblGrid>
              <a:tr h="2886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1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131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Vandeventer:</a:t>
            </a:r>
            <a:r>
              <a:rPr/>
              <a:t> </a:t>
            </a:r>
            <a:r>
              <a:rPr/>
              <a:t>Summary</a:t>
            </a:r>
            <a:r>
              <a:rPr/>
              <a:t> </a:t>
            </a:r>
            <a:r>
              <a:rPr/>
              <a:t>Tables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152387973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472234"/>
                <a:gridCol w="1394131"/>
              </a:tblGrid>
              <a:tr h="26258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1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0574032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5958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796153424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759206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Crimes Against Persons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FALSE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TRUE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66487512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Night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Vandeventer:</a:t>
            </a:r>
            <a:r>
              <a:rPr/>
              <a:t> </a:t>
            </a:r>
            <a:r>
              <a:rPr/>
              <a:t>Total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G:/Projects/Safety-Security/r-crime-mapping/results/2019/September/vd/vd_total_tm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27100" y="0"/>
            <a:ext cx="72898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District</a:t>
            </a:r>
            <a:r>
              <a:rPr/>
              <a:t> </a:t>
            </a:r>
            <a:r>
              <a:rPr/>
              <a:t>5: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Rates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G:/Projects/Safety-Security/r-crime-mapping/results/2019/September/district-5/dst5_rates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889000" y="0"/>
            <a:ext cx="73787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District</a:t>
            </a:r>
            <a:r>
              <a:rPr/>
              <a:t> </a:t>
            </a:r>
            <a:r>
              <a:rPr/>
              <a:t>5:</a:t>
            </a:r>
            <a:r>
              <a:rPr/>
              <a:t> </a:t>
            </a:r>
            <a:r>
              <a:rPr/>
              <a:t>Density</a:t>
            </a:r>
            <a:r>
              <a:rPr/>
              <a:t> </a:t>
            </a:r>
            <a:r>
              <a:rPr/>
              <a:t>Map</a:t>
            </a:r>
            <a:r>
              <a:rPr/>
              <a:t> </a:t>
            </a:r>
            <a:r>
              <a:rPr/>
              <a:t>Explanation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There are 15 neighborhoods in District 5.</a:t>
            </a:r>
          </a:p>
          <a:p>
            <a:pPr lvl="1"/>
            <a:r>
              <a:rPr b="1"/>
              <a:t>The minimum number of crimes in one neighborhood was 7 (Visitation Park)</a:t>
            </a:r>
          </a:p>
          <a:p>
            <a:pPr lvl="1"/>
            <a:r>
              <a:rPr b="1"/>
              <a:t>The maximum number of crimes in one neighborhood was 85 (Central West End)</a:t>
            </a:r>
          </a:p>
          <a:p>
            <a:pPr lvl="1"/>
            <a:r>
              <a:rPr b="1"/>
              <a:t>The mean number of crimes in one neighborhood was 28.6</a:t>
            </a:r>
          </a:p>
          <a:p>
            <a:pPr lvl="1"/>
            <a:r>
              <a:rPr b="1"/>
              <a:t>The minimum rate of crimes in one neighborhood was 3.67 (Kingsway East)</a:t>
            </a:r>
          </a:p>
          <a:p>
            <a:pPr lvl="1"/>
            <a:r>
              <a:rPr b="1"/>
              <a:t>The maximum rate of crimes in one neighborhood was 13.48 (Fountain Park)</a:t>
            </a:r>
          </a:p>
          <a:p>
            <a:pPr lvl="1"/>
            <a:r>
              <a:rPr b="1"/>
              <a:t>The mean rate of crimes in one neighborhood was 7.77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Academy:</a:t>
            </a:r>
            <a:r>
              <a:rPr/>
              <a:t> </a:t>
            </a:r>
            <a:r>
              <a:rPr/>
              <a:t>Summary</a:t>
            </a:r>
            <a:r>
              <a:rPr/>
              <a:t> </a:t>
            </a:r>
            <a:r>
              <a:rPr/>
              <a:t>Notes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b="1"/>
              <a:t>22 total crimes in August 2019</a:t>
            </a:r>
          </a:p>
          <a:p>
            <a:pPr lvl="1"/>
            <a:r>
              <a:rPr b="1"/>
              <a:t>-26.7% change compared to August 2018 (30 total crimes)</a:t>
            </a:r>
          </a:p>
          <a:p>
            <a:pPr lvl="1"/>
            <a:r>
              <a:rPr b="1"/>
              <a:t>10 crime(s) against persons in August 2019</a:t>
            </a:r>
          </a:p>
          <a:p>
            <a:pPr lvl="1"/>
            <a:r>
              <a:rPr b="1"/>
              <a:t>233% change compared to August 2018 (3 crimes against persons)</a:t>
            </a:r>
          </a:p>
          <a:p>
            <a:pPr lvl="1"/>
            <a:r>
              <a:rPr b="1"/>
              <a:t>166 total crimes in 2019</a:t>
            </a:r>
          </a:p>
          <a:p>
            <a:pPr lvl="1"/>
            <a:r>
              <a:rPr b="1"/>
              <a:t>-14.9% change compared to this time in 2018 (195 total crimes)</a:t>
            </a:r>
          </a:p>
          <a:p>
            <a:pPr lvl="1"/>
            <a:r>
              <a:rPr b="1"/>
              <a:t>58 crime(s) against persons in 2019</a:t>
            </a:r>
          </a:p>
          <a:p>
            <a:pPr lvl="1"/>
            <a:r>
              <a:rPr b="1"/>
              <a:t>18.4% change compared to this time in 2018 (49 crimes against persons)</a:t>
            </a:r>
          </a:p>
        </p:txBody>
      </p:sp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Academy:</a:t>
            </a:r>
            <a:r>
              <a:rPr/>
              <a:t> </a:t>
            </a:r>
            <a:r>
              <a:rPr/>
              <a:t>Neighborhood</a:t>
            </a:r>
            <a:r>
              <a:rPr/>
              <a:t> </a:t>
            </a:r>
            <a:r>
              <a:rPr/>
              <a:t>Detail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spcBef>
                <a:spcPts val="3000"/>
              </a:spcBef>
              <a:buNone/>
            </a:pPr>
            <a:r>
              <a:rPr b="1"/>
              <a:t>Appendix 1</a:t>
            </a:r>
          </a:p>
        </p:txBody>
      </p:sp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Academy:</a:t>
            </a:r>
            <a:r>
              <a:rPr/>
              <a:t> </a:t>
            </a:r>
            <a:r>
              <a:rPr/>
              <a:t>Time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Crimes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G:/Projects/Safety-Security/r-crime-mapping/results/2019/September/ac/ac_day_night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260600" y="0"/>
            <a:ext cx="46355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Academy:</a:t>
            </a:r>
            <a:r>
              <a:rPr/>
              <a:t> </a:t>
            </a:r>
            <a:r>
              <a:rPr/>
              <a:t>Violent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G:/Projects/Safety-Security/r-crime-mapping/results/2019/September/ac/ac_vlnt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260600" y="0"/>
            <a:ext cx="46355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Academy: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Density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G:/Projects/Safety-Security/r-crime-mapping/results/2019/September/ac/ac_density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260600" y="0"/>
            <a:ext cx="46355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Academy:</a:t>
            </a:r>
            <a:r>
              <a:rPr/>
              <a:t> </a:t>
            </a:r>
            <a:r>
              <a:rPr/>
              <a:t>Larceny</a:t>
            </a:r>
            <a:r>
              <a:rPr/>
              <a:t> </a:t>
            </a:r>
            <a:r>
              <a:rPr/>
              <a:t>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26222216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846211035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Night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56156995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479738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Type of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652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All Other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From Building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From Motor Vehicle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Motor Vehicle Parts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Shoplifting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91599785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200679"/>
                <a:gridCol w="1394131"/>
              </a:tblGrid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Monetary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$500 - $24,999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77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Under $500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Academy:</a:t>
            </a:r>
            <a:r>
              <a:rPr/>
              <a:t> </a:t>
            </a:r>
            <a:r>
              <a:rPr/>
              <a:t>Total</a:t>
            </a:r>
            <a:r>
              <a:rPr/>
              <a:t> </a:t>
            </a:r>
            <a:r>
              <a:rPr/>
              <a:t>Crimes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Days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Week</a:t>
            </a:r>
          </a:p>
        </p:txBody>
      </p:sp>
      <p:pic>
        <p:nvPicPr>
          <p:cNvPr descr="G:/Projects/Safety-Security/r-crime-mapping/results/2019/September/ac/ac_crime_weekday_graph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812800"/>
            <a:ext cx="9144000" cy="5219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Academy:</a:t>
            </a:r>
            <a:r>
              <a:rPr/>
              <a:t> </a:t>
            </a:r>
            <a:r>
              <a:rPr/>
              <a:t>Crimes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Time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Day</a:t>
            </a:r>
          </a:p>
        </p:txBody>
      </p:sp>
      <p:pic>
        <p:nvPicPr>
          <p:cNvPr descr="G:/Projects/Safety-Security/r-crime-mapping/results/2019/September/ac/ac_crime_timeDay_graph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812800"/>
            <a:ext cx="9144000" cy="5219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Academy:</a:t>
            </a:r>
            <a:r>
              <a:rPr/>
              <a:t> </a:t>
            </a:r>
            <a:r>
              <a:rPr/>
              <a:t>Crimes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Day</a:t>
            </a:r>
            <a:r>
              <a:rPr/>
              <a:t> </a:t>
            </a:r>
            <a:r>
              <a:rPr/>
              <a:t>&amp;</a:t>
            </a:r>
            <a:r>
              <a:rPr/>
              <a:t> </a:t>
            </a:r>
            <a:r>
              <a:rPr/>
              <a:t>Category</a:t>
            </a:r>
          </a:p>
        </p:txBody>
      </p:sp>
      <p:pic>
        <p:nvPicPr>
          <p:cNvPr descr="G:/Projects/Safety-Security/r-crime-mapping/results/2019/September/ac/ac_crimeCat_weekday_graph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812800"/>
            <a:ext cx="9144000" cy="5219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Fountain</a:t>
            </a:r>
            <a:r>
              <a:rPr/>
              <a:t> </a:t>
            </a:r>
            <a:r>
              <a:rPr/>
              <a:t>Park:</a:t>
            </a:r>
            <a:r>
              <a:rPr/>
              <a:t> </a:t>
            </a:r>
            <a:r>
              <a:rPr/>
              <a:t>Neighborhood</a:t>
            </a:r>
            <a:r>
              <a:rPr/>
              <a:t> </a:t>
            </a:r>
            <a:r>
              <a:rPr/>
              <a:t>Detail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spcBef>
                <a:spcPts val="3000"/>
              </a:spcBef>
              <a:buNone/>
            </a:pPr>
            <a:r>
              <a:rPr b="1"/>
              <a:t>Appendix 2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Fountain</a:t>
            </a:r>
            <a:r>
              <a:rPr/>
              <a:t> </a:t>
            </a:r>
            <a:r>
              <a:rPr/>
              <a:t>Park:</a:t>
            </a:r>
            <a:r>
              <a:rPr/>
              <a:t> </a:t>
            </a:r>
            <a:r>
              <a:rPr/>
              <a:t>Time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Crimes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G:/Projects/Safety-Security/r-crime-mapping/results/2019/September/fp/fp_day_night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832100" y="0"/>
            <a:ext cx="34671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Academy:</a:t>
            </a:r>
            <a:r>
              <a:rPr/>
              <a:t> </a:t>
            </a:r>
            <a:r>
              <a:rPr/>
              <a:t>Year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Year</a:t>
            </a:r>
            <a:r>
              <a:rPr/>
              <a:t> </a:t>
            </a:r>
            <a:r>
              <a:rPr/>
              <a:t>Comparison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88967263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472234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09341"/>
                <a:gridCol w="509341"/>
                <a:gridCol w="478100"/>
                <a:gridCol w="509205"/>
                <a:gridCol w="509205"/>
                <a:gridCol w="571347"/>
              </a:tblGrid>
              <a:tr h="2886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Oct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Nov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Dec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1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254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1595502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472234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09341"/>
                <a:gridCol w="509341"/>
                <a:gridCol w="571347"/>
              </a:tblGrid>
              <a:tr h="2886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1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166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Fountain</a:t>
            </a:r>
            <a:r>
              <a:rPr/>
              <a:t> </a:t>
            </a:r>
            <a:r>
              <a:rPr/>
              <a:t>Park:</a:t>
            </a:r>
            <a:r>
              <a:rPr/>
              <a:t> </a:t>
            </a:r>
            <a:r>
              <a:rPr/>
              <a:t>Violent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G:/Projects/Safety-Security/r-crime-mapping/results/2019/September/fp/fp_vlnt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832100" y="0"/>
            <a:ext cx="34671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Fountain</a:t>
            </a:r>
            <a:r>
              <a:rPr/>
              <a:t> </a:t>
            </a:r>
            <a:r>
              <a:rPr/>
              <a:t>Park: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Density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G:/Projects/Safety-Security/r-crime-mapping/results/2019/September/fp/fp_density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832100" y="0"/>
            <a:ext cx="34671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Fountain</a:t>
            </a:r>
            <a:r>
              <a:rPr/>
              <a:t> </a:t>
            </a:r>
            <a:r>
              <a:rPr/>
              <a:t>Park:</a:t>
            </a:r>
            <a:r>
              <a:rPr/>
              <a:t> </a:t>
            </a:r>
            <a:r>
              <a:rPr/>
              <a:t>Larceny</a:t>
            </a:r>
            <a:r>
              <a:rPr/>
              <a:t> </a:t>
            </a:r>
            <a:r>
              <a:rPr/>
              <a:t>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27500310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5958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829680243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Night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63925082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479738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Type of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From Building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From Coin Machine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From Motor Vehicle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Motor Vehicle Parts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80940373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200679"/>
                <a:gridCol w="1394131"/>
              </a:tblGrid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Monetary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$500 - $24,999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77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Under $500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Fountain</a:t>
            </a:r>
            <a:r>
              <a:rPr/>
              <a:t> </a:t>
            </a:r>
            <a:r>
              <a:rPr/>
              <a:t>Park:</a:t>
            </a:r>
            <a:r>
              <a:rPr/>
              <a:t> </a:t>
            </a:r>
            <a:r>
              <a:rPr/>
              <a:t>Total</a:t>
            </a:r>
            <a:r>
              <a:rPr/>
              <a:t> </a:t>
            </a:r>
            <a:r>
              <a:rPr/>
              <a:t>Crimes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Days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Week</a:t>
            </a:r>
          </a:p>
        </p:txBody>
      </p:sp>
      <p:pic>
        <p:nvPicPr>
          <p:cNvPr descr="G:/Projects/Safety-Security/r-crime-mapping/results/2019/September/fp/fp_crime_weekday_graph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812800"/>
            <a:ext cx="9144000" cy="5219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Fountain</a:t>
            </a:r>
            <a:r>
              <a:rPr/>
              <a:t> </a:t>
            </a:r>
            <a:r>
              <a:rPr/>
              <a:t>Park:</a:t>
            </a:r>
            <a:r>
              <a:rPr/>
              <a:t> </a:t>
            </a:r>
            <a:r>
              <a:rPr/>
              <a:t>Crimes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Time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Day</a:t>
            </a:r>
          </a:p>
        </p:txBody>
      </p:sp>
      <p:pic>
        <p:nvPicPr>
          <p:cNvPr descr="G:/Projects/Safety-Security/r-crime-mapping/results/2019/September/fp/fp_crime_timeDay_graph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812800"/>
            <a:ext cx="9144000" cy="5219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Fountain</a:t>
            </a:r>
            <a:r>
              <a:rPr/>
              <a:t> </a:t>
            </a:r>
            <a:r>
              <a:rPr/>
              <a:t>Park:</a:t>
            </a:r>
            <a:r>
              <a:rPr/>
              <a:t> </a:t>
            </a:r>
            <a:r>
              <a:rPr/>
              <a:t>Crimes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Day</a:t>
            </a:r>
            <a:r>
              <a:rPr/>
              <a:t> </a:t>
            </a:r>
            <a:r>
              <a:rPr/>
              <a:t>&amp;</a:t>
            </a:r>
            <a:r>
              <a:rPr/>
              <a:t> </a:t>
            </a:r>
            <a:r>
              <a:rPr/>
              <a:t>Category</a:t>
            </a:r>
          </a:p>
        </p:txBody>
      </p:sp>
      <p:pic>
        <p:nvPicPr>
          <p:cNvPr descr="G:/Projects/Safety-Security/r-crime-mapping/results/2019/September/fp/fp_crimeCat_weekday_graph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812800"/>
            <a:ext cx="9144000" cy="5219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Lewis</a:t>
            </a:r>
            <a:r>
              <a:rPr/>
              <a:t> </a:t>
            </a:r>
            <a:r>
              <a:rPr/>
              <a:t>Place:</a:t>
            </a:r>
            <a:r>
              <a:rPr/>
              <a:t> </a:t>
            </a:r>
            <a:r>
              <a:rPr/>
              <a:t>Neighborhood</a:t>
            </a:r>
            <a:r>
              <a:rPr/>
              <a:t> </a:t>
            </a:r>
            <a:r>
              <a:rPr/>
              <a:t>Detail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spcBef>
                <a:spcPts val="3000"/>
              </a:spcBef>
              <a:buNone/>
            </a:pPr>
            <a:r>
              <a:rPr b="1"/>
              <a:t>Appendix 3</a:t>
            </a:r>
          </a:p>
        </p:txBody>
      </p:sp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Lewis</a:t>
            </a:r>
            <a:r>
              <a:rPr/>
              <a:t> </a:t>
            </a:r>
            <a:r>
              <a:rPr/>
              <a:t>Place:</a:t>
            </a:r>
            <a:r>
              <a:rPr/>
              <a:t> </a:t>
            </a:r>
            <a:r>
              <a:rPr/>
              <a:t>Time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Crimes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G:/Projects/Safety-Security/r-crime-mapping/results/2019/September/lp/lp_day_night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39900" y="0"/>
            <a:ext cx="56515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Lewis</a:t>
            </a:r>
            <a:r>
              <a:rPr/>
              <a:t> </a:t>
            </a:r>
            <a:r>
              <a:rPr/>
              <a:t>Place:</a:t>
            </a:r>
            <a:r>
              <a:rPr/>
              <a:t> </a:t>
            </a:r>
            <a:r>
              <a:rPr/>
              <a:t>Violent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G:/Projects/Safety-Security/r-crime-mapping/results/2019/September/lp/lp_vlnt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39900" y="0"/>
            <a:ext cx="56515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Lewis</a:t>
            </a:r>
            <a:r>
              <a:rPr/>
              <a:t> </a:t>
            </a:r>
            <a:r>
              <a:rPr/>
              <a:t>Place: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Density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G:/Projects/Safety-Security/r-crime-mapping/results/2019/September/lp/lp_density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39900" y="0"/>
            <a:ext cx="56515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Academy:</a:t>
            </a:r>
            <a:r>
              <a:rPr/>
              <a:t> </a:t>
            </a:r>
            <a:r>
              <a:rPr/>
              <a:t>Summary</a:t>
            </a:r>
            <a:r>
              <a:rPr/>
              <a:t> </a:t>
            </a:r>
            <a:r>
              <a:rPr/>
              <a:t>Tables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73948074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472234"/>
                <a:gridCol w="1394131"/>
              </a:tblGrid>
              <a:tr h="26258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1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54633130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6079663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759206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Crimes Against Persons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FALSE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TRUE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815241927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Night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Lewis</a:t>
            </a:r>
            <a:r>
              <a:rPr/>
              <a:t> </a:t>
            </a:r>
            <a:r>
              <a:rPr/>
              <a:t>Place:</a:t>
            </a:r>
            <a:r>
              <a:rPr/>
              <a:t> </a:t>
            </a:r>
            <a:r>
              <a:rPr/>
              <a:t>Larceny</a:t>
            </a:r>
            <a:r>
              <a:rPr/>
              <a:t> </a:t>
            </a:r>
            <a:r>
              <a:rPr/>
              <a:t>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16771624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5958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819238639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77711427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479738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Type of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Bicycle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Motor Vehicle Parts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63954847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200679"/>
                <a:gridCol w="1394131"/>
              </a:tblGrid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Monetary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$500 - $24,999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77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Under $500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Lewis</a:t>
            </a:r>
            <a:r>
              <a:rPr/>
              <a:t> </a:t>
            </a:r>
            <a:r>
              <a:rPr/>
              <a:t>Place:</a:t>
            </a:r>
            <a:r>
              <a:rPr/>
              <a:t> </a:t>
            </a:r>
            <a:r>
              <a:rPr/>
              <a:t>Total</a:t>
            </a:r>
            <a:r>
              <a:rPr/>
              <a:t> </a:t>
            </a:r>
            <a:r>
              <a:rPr/>
              <a:t>Crimes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Days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Week</a:t>
            </a:r>
          </a:p>
        </p:txBody>
      </p:sp>
      <p:pic>
        <p:nvPicPr>
          <p:cNvPr descr="G:/Projects/Safety-Security/r-crime-mapping/results/2019/September/lp/lp_crime_weekday_graph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812800"/>
            <a:ext cx="9144000" cy="5219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Lewis</a:t>
            </a:r>
            <a:r>
              <a:rPr/>
              <a:t> </a:t>
            </a:r>
            <a:r>
              <a:rPr/>
              <a:t>Place:</a:t>
            </a:r>
            <a:r>
              <a:rPr/>
              <a:t> </a:t>
            </a:r>
            <a:r>
              <a:rPr/>
              <a:t>Crimes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Time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Day</a:t>
            </a:r>
          </a:p>
        </p:txBody>
      </p:sp>
      <p:pic>
        <p:nvPicPr>
          <p:cNvPr descr="G:/Projects/Safety-Security/r-crime-mapping/results/2019/September/lp/lp_crime_timeDay_graph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812800"/>
            <a:ext cx="9144000" cy="5219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Lewis</a:t>
            </a:r>
            <a:r>
              <a:rPr/>
              <a:t> </a:t>
            </a:r>
            <a:r>
              <a:rPr/>
              <a:t>Place:</a:t>
            </a:r>
            <a:r>
              <a:rPr/>
              <a:t> </a:t>
            </a:r>
            <a:r>
              <a:rPr/>
              <a:t>Crimes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Day</a:t>
            </a:r>
            <a:r>
              <a:rPr/>
              <a:t> </a:t>
            </a:r>
            <a:r>
              <a:rPr/>
              <a:t>&amp;</a:t>
            </a:r>
            <a:r>
              <a:rPr/>
              <a:t> </a:t>
            </a:r>
            <a:r>
              <a:rPr/>
              <a:t>Category</a:t>
            </a:r>
          </a:p>
        </p:txBody>
      </p:sp>
      <p:pic>
        <p:nvPicPr>
          <p:cNvPr descr="G:/Projects/Safety-Security/r-crime-mapping/results/2019/September/lp/lp_crimeCat_weekday_graph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812800"/>
            <a:ext cx="9144000" cy="5219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Vandeventer:</a:t>
            </a:r>
            <a:r>
              <a:rPr/>
              <a:t> </a:t>
            </a:r>
            <a:r>
              <a:rPr/>
              <a:t>Neighborhood</a:t>
            </a:r>
            <a:r>
              <a:rPr/>
              <a:t> </a:t>
            </a:r>
            <a:r>
              <a:rPr/>
              <a:t>Detail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spcBef>
                <a:spcPts val="3000"/>
              </a:spcBef>
              <a:buNone/>
            </a:pPr>
            <a:r>
              <a:rPr b="1"/>
              <a:t>Appendix 4</a:t>
            </a:r>
          </a:p>
        </p:txBody>
      </p:sp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Vandeventer:</a:t>
            </a:r>
            <a:r>
              <a:rPr/>
              <a:t> </a:t>
            </a:r>
            <a:r>
              <a:rPr/>
              <a:t>Time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Crimes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G:/Projects/Safety-Security/r-crime-mapping/results/2019/September/vd/vd_day_night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27100" y="0"/>
            <a:ext cx="72898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Vandeventer:</a:t>
            </a:r>
            <a:r>
              <a:rPr/>
              <a:t> </a:t>
            </a:r>
            <a:r>
              <a:rPr/>
              <a:t>Violent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G:/Projects/Safety-Security/r-crime-mapping/results/2019/September/vd/vd_vlnt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27100" y="0"/>
            <a:ext cx="72898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Vandeventer: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Density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G:/Projects/Safety-Security/r-crime-mapping/results/2019/September/vd/vd_density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27100" y="0"/>
            <a:ext cx="72898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Vandeventer:</a:t>
            </a:r>
            <a:r>
              <a:rPr/>
              <a:t> </a:t>
            </a:r>
            <a:r>
              <a:rPr/>
              <a:t>Larceny</a:t>
            </a:r>
            <a:r>
              <a:rPr/>
              <a:t> </a:t>
            </a:r>
            <a:r>
              <a:rPr/>
              <a:t>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137352298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5958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54687824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Night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25595891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479738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Type of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652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All Other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From Building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From Motor Vehicle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Motor Vehicle Parts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947053696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200679"/>
                <a:gridCol w="1394131"/>
              </a:tblGrid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Monetary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$500 - $24,999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77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Under $500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Vandeventer:</a:t>
            </a:r>
            <a:r>
              <a:rPr/>
              <a:t> </a:t>
            </a:r>
            <a:r>
              <a:rPr/>
              <a:t>Total</a:t>
            </a:r>
            <a:r>
              <a:rPr/>
              <a:t> </a:t>
            </a:r>
            <a:r>
              <a:rPr/>
              <a:t>Crimes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Days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Week</a:t>
            </a:r>
          </a:p>
        </p:txBody>
      </p:sp>
      <p:pic>
        <p:nvPicPr>
          <p:cNvPr descr="G:/Projects/Safety-Security/r-crime-mapping/results/2019/September/vd/vd_crime_weekday_graph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812800"/>
            <a:ext cx="9144000" cy="5219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Academy:</a:t>
            </a:r>
            <a:r>
              <a:rPr/>
              <a:t> </a:t>
            </a:r>
            <a:r>
              <a:rPr/>
              <a:t>Total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G:/Projects/Safety-Security/r-crime-mapping/results/2019/September/ac/ac_total_tm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260600" y="0"/>
            <a:ext cx="46355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Vandeventer:</a:t>
            </a:r>
            <a:r>
              <a:rPr/>
              <a:t> </a:t>
            </a:r>
            <a:r>
              <a:rPr/>
              <a:t>Crimes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Time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Day</a:t>
            </a:r>
          </a:p>
        </p:txBody>
      </p:sp>
      <p:pic>
        <p:nvPicPr>
          <p:cNvPr descr="G:/Projects/Safety-Security/r-crime-mapping/results/2019/September/vd/vd_crime_timeDay_graph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812800"/>
            <a:ext cx="9144000" cy="5219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Vandeventer:</a:t>
            </a:r>
            <a:r>
              <a:rPr/>
              <a:t> </a:t>
            </a:r>
            <a:r>
              <a:rPr/>
              <a:t>Crimes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Day</a:t>
            </a:r>
            <a:r>
              <a:rPr/>
              <a:t> </a:t>
            </a:r>
            <a:r>
              <a:rPr/>
              <a:t>&amp;</a:t>
            </a:r>
            <a:r>
              <a:rPr/>
              <a:t> </a:t>
            </a:r>
            <a:r>
              <a:rPr/>
              <a:t>Category</a:t>
            </a:r>
          </a:p>
        </p:txBody>
      </p:sp>
      <p:pic>
        <p:nvPicPr>
          <p:cNvPr descr="G:/Projects/Safety-Security/r-crime-mapping/results/2019/September/vd/vd_crimeCat_weekday_graph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812800"/>
            <a:ext cx="9144000" cy="5219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Fountain</a:t>
            </a:r>
            <a:r>
              <a:rPr/>
              <a:t> </a:t>
            </a:r>
            <a:r>
              <a:rPr/>
              <a:t>Park:</a:t>
            </a:r>
            <a:r>
              <a:rPr/>
              <a:t> </a:t>
            </a:r>
            <a:r>
              <a:rPr/>
              <a:t>Summary</a:t>
            </a:r>
            <a:r>
              <a:rPr/>
              <a:t> </a:t>
            </a:r>
            <a:r>
              <a:rPr/>
              <a:t>Notes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b="1"/>
              <a:t>20 total crimes in August 2019</a:t>
            </a:r>
          </a:p>
          <a:p>
            <a:pPr lvl="1"/>
            <a:r>
              <a:rPr b="1"/>
              <a:t>42.9% change compared to August 2018 (14 total crimes)</a:t>
            </a:r>
          </a:p>
          <a:p>
            <a:pPr lvl="1"/>
            <a:r>
              <a:rPr b="1"/>
              <a:t>7 crime(s) against persons in August 2019</a:t>
            </a:r>
          </a:p>
          <a:p>
            <a:pPr lvl="1"/>
            <a:r>
              <a:rPr b="1"/>
              <a:t>40.0% change compared to August 2018 (5 crimes against persons)</a:t>
            </a:r>
          </a:p>
          <a:p>
            <a:pPr lvl="1"/>
            <a:r>
              <a:rPr b="1"/>
              <a:t>137 total crimes in 2019</a:t>
            </a:r>
          </a:p>
          <a:p>
            <a:pPr lvl="1"/>
            <a:r>
              <a:rPr b="1"/>
              <a:t>4.58% change compared to this time in 2018 (131 total crimes)</a:t>
            </a:r>
          </a:p>
          <a:p>
            <a:pPr lvl="1"/>
            <a:r>
              <a:rPr b="1"/>
              <a:t>55 crime(s) against persons in 2019</a:t>
            </a:r>
          </a:p>
          <a:p>
            <a:pPr lvl="1"/>
            <a:r>
              <a:rPr b="1"/>
              <a:t>48.6% change compared to this time in 2018 (37 crimes against persons)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Fountain</a:t>
            </a:r>
            <a:r>
              <a:rPr/>
              <a:t> </a:t>
            </a:r>
            <a:r>
              <a:rPr/>
              <a:t>Park:</a:t>
            </a:r>
            <a:r>
              <a:rPr/>
              <a:t> </a:t>
            </a:r>
            <a:r>
              <a:rPr/>
              <a:t>Year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Year</a:t>
            </a:r>
            <a:r>
              <a:rPr/>
              <a:t> </a:t>
            </a:r>
            <a:r>
              <a:rPr/>
              <a:t>Comparison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16831095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472234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09341"/>
                <a:gridCol w="509341"/>
                <a:gridCol w="478100"/>
                <a:gridCol w="509205"/>
                <a:gridCol w="509205"/>
                <a:gridCol w="571347"/>
              </a:tblGrid>
              <a:tr h="2886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Oct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Nov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Dec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1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168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153456992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472234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09341"/>
                <a:gridCol w="509341"/>
                <a:gridCol w="571347"/>
              </a:tblGrid>
              <a:tr h="2886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1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137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Fountain</a:t>
            </a:r>
            <a:r>
              <a:rPr/>
              <a:t> </a:t>
            </a:r>
            <a:r>
              <a:rPr/>
              <a:t>Park:</a:t>
            </a:r>
            <a:r>
              <a:rPr/>
              <a:t> </a:t>
            </a:r>
            <a:r>
              <a:rPr/>
              <a:t>Summary</a:t>
            </a:r>
            <a:r>
              <a:rPr/>
              <a:t> </a:t>
            </a:r>
            <a:r>
              <a:rPr/>
              <a:t>Tables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928231231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472234"/>
                <a:gridCol w="1394131"/>
              </a:tblGrid>
              <a:tr h="26258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1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737081384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591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133718334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759206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Crimes Against Persons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FALSE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TRUE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66992714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Night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Fountain</a:t>
            </a:r>
            <a:r>
              <a:rPr/>
              <a:t> </a:t>
            </a:r>
            <a:r>
              <a:rPr/>
              <a:t>Park:</a:t>
            </a:r>
            <a:r>
              <a:rPr/>
              <a:t> </a:t>
            </a:r>
            <a:r>
              <a:rPr/>
              <a:t>Total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G:/Projects/Safety-Security/r-crime-mapping/results/2019/September/fp/fp_total_crimes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832100" y="0"/>
            <a:ext cx="34671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27650</TotalTime>
  <Words>2</Words>
  <Application>Microsoft Office PowerPoint</Application>
  <PresentationFormat>On-screen Show (4:3)</PresentationFormat>
  <Paragraphs>2</Paragraphs>
  <Slides>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5" baseType="lpstr">
      <vt:lpstr>Times New Roman</vt:lpstr>
      <vt:lpstr>Default Design</vt:lpstr>
      <vt:lpstr>PowerPoint Presentation</vt:lpstr>
      <vt:lpstr>PowerPoint Presentation</vt:lpstr>
      <vt:lpstr>PowerPoint Presentation</vt:lpstr>
    </vt:vector>
  </TitlesOfParts>
  <Company>BJC Health Systems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Academy, Fountain Park, Lewis Place Place, Vandeventer</dc:title>
  <dc:creator>Washington University Medical Center</dc:creator>
  <cp:keywords/>
  <dcterms:created xsi:type="dcterms:W3CDTF">2019-10-15T16:29:04Z</dcterms:created>
  <dcterms:modified xsi:type="dcterms:W3CDTF">2019-10-15T16:29:04Z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lways_allow_html">
    <vt:lpwstr>yes</vt:lpwstr>
  </property>
  <property fmtid="{D5CDD505-2E9C-101B-9397-08002B2CF9AE}" pid="3" name="date">
    <vt:lpwstr>(October 15, 2019)</vt:lpwstr>
  </property>
  <property fmtid="{D5CDD505-2E9C-101B-9397-08002B2CF9AE}" pid="4" name="output">
    <vt:lpwstr/>
  </property>
  <property fmtid="{D5CDD505-2E9C-101B-9397-08002B2CF9AE}" pid="5" name="params">
    <vt:lpwstr/>
  </property>
  <property fmtid="{D5CDD505-2E9C-101B-9397-08002B2CF9AE}" pid="6" name="subtitle">
    <vt:lpwstr>Monthly Crime report: September 2019</vt:lpwstr>
  </property>
</Properties>
</file>